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5" r:id="rId2"/>
    <p:sldMasterId id="2147483651" r:id="rId3"/>
  </p:sldMasterIdLst>
  <p:notesMasterIdLst>
    <p:notesMasterId r:id="rId13"/>
  </p:notesMasterIdLst>
  <p:handoutMasterIdLst>
    <p:handoutMasterId r:id="rId14"/>
  </p:handoutMasterIdLst>
  <p:sldIdLst>
    <p:sldId id="285" r:id="rId4"/>
    <p:sldId id="289" r:id="rId5"/>
    <p:sldId id="291" r:id="rId6"/>
    <p:sldId id="296" r:id="rId7"/>
    <p:sldId id="297" r:id="rId8"/>
    <p:sldId id="298" r:id="rId9"/>
    <p:sldId id="299" r:id="rId10"/>
    <p:sldId id="300" r:id="rId11"/>
    <p:sldId id="295" r:id="rId12"/>
  </p:sldIdLst>
  <p:sldSz cx="12192000" cy="6858000"/>
  <p:notesSz cx="6858000" cy="9144000"/>
  <p:embeddedFontLst>
    <p:embeddedFont>
      <p:font typeface="Adobe Garamond Pro" panose="02020502060506020403" charset="0"/>
      <p:regular r:id="rId15"/>
      <p: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6" userDrawn="1">
          <p15:clr>
            <a:srgbClr val="A4A3A4"/>
          </p15:clr>
        </p15:guide>
        <p15:guide id="2" pos="5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435F"/>
    <a:srgbClr val="002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8" autoAdjust="0"/>
    <p:restoredTop sz="94701"/>
  </p:normalViewPr>
  <p:slideViewPr>
    <p:cSldViewPr snapToGrid="0" snapToObjects="1">
      <p:cViewPr varScale="1">
        <p:scale>
          <a:sx n="72" d="100"/>
          <a:sy n="72" d="100"/>
        </p:scale>
        <p:origin x="296" y="56"/>
      </p:cViewPr>
      <p:guideLst>
        <p:guide orient="horz" pos="1656"/>
        <p:guide pos="51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7" d="100"/>
          <a:sy n="127" d="100"/>
        </p:scale>
        <p:origin x="56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handoutMaster" Target="handoutMasters/handoutMaster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F3731F-F716-5242-B21A-2E0F1F29D6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A7CCE-FF39-9641-B2AA-D8CBEE85CA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F894A-70DC-1344-8793-A2A3FB288CFE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DE7CF-13BB-CC48-BA69-F4C8629B72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DBE1A-CAAB-2646-8292-A353D54398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CB099-CC5A-9147-A1BD-CF6AF83A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4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4BE61-C03A-824C-A357-AB09725BFA9E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DA70-B503-1645-A111-858C3E791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07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474A38-ED30-0D4F-A52D-63AB03838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8784" y="0"/>
            <a:ext cx="4013215" cy="6007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492368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72390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7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3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" r="23431"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50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463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180775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21CAA-EB70-A54F-A7B2-53DD39363DCF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1F6EB-908C-494B-8ED8-132FA6EC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82D6-7EA9-5B4D-9D85-9E499C28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657"/>
            <a:ext cx="10515600" cy="41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947A0-B994-684B-9069-CB659E42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5925-9301-F84B-928D-FA6618766E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3" r:id="rId3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 userDrawn="1">
          <p15:clr>
            <a:srgbClr val="F26B43"/>
          </p15:clr>
        </p15:guide>
        <p15:guide id="2" pos="5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4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9E77D-224D-8648-B3B1-DE9C90AFF5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9200" y="1477264"/>
            <a:ext cx="3073600" cy="3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EE89C89-777F-7041-8A97-0E30E8C96679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6812337" cy="2204397"/>
          </a:xfrm>
          <a:prstGeom prst="rect">
            <a:avLst/>
          </a:prstGeom>
        </p:spPr>
        <p:txBody>
          <a:bodyPr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Module 4.5:</a:t>
            </a:r>
          </a:p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</a:p>
          <a:p>
            <a:pPr marL="9144" algn="l">
              <a:lnSpc>
                <a:spcPct val="100000"/>
              </a:lnSpc>
            </a:pPr>
            <a:r>
              <a:rPr lang="en-US" sz="3600" b="0" i="0" dirty="0">
                <a:latin typeface="Arial" panose="020B0604020202020204" pitchFamily="34" charset="0"/>
                <a:cs typeface="Arial" panose="020B0604020202020204" pitchFamily="34" charset="0"/>
              </a:rPr>
              <a:t>Ethical Data Collection and Model Testing Regarding Human Subjects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ML for Cybersecurity</a:t>
            </a: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FAMOUS FAILURES</a:t>
            </a:r>
          </a:p>
        </p:txBody>
      </p:sp>
    </p:spTree>
    <p:extLst>
      <p:ext uri="{BB962C8B-B14F-4D97-AF65-F5344CB8AC3E}">
        <p14:creationId xmlns:p14="http://schemas.microsoft.com/office/powerpoint/2010/main" val="1507483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5815F-D02D-D745-9548-2E4C7EE0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7340601" cy="1325563"/>
          </a:xfrm>
        </p:spPr>
        <p:txBody>
          <a:bodyPr/>
          <a:lstStyle/>
          <a:p>
            <a:r>
              <a:rPr lang="en-US" dirty="0"/>
              <a:t>The Monster Study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AACB2-DC66-1542-BE44-B7C6D7CC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099169" cy="43009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University of Iowa, Wendell Johnson and Mary Tudor (1939)</a:t>
            </a:r>
          </a:p>
          <a:p>
            <a:r>
              <a:rPr lang="en-US" dirty="0"/>
              <a:t>Affirmation/criticism in speech therapy</a:t>
            </a:r>
          </a:p>
          <a:p>
            <a:r>
              <a:rPr lang="en-US" dirty="0"/>
              <a:t>Participants: 22 orphan children</a:t>
            </a:r>
          </a:p>
          <a:p>
            <a:r>
              <a:rPr lang="en-US" dirty="0"/>
              <a:t>Group 1: positive speech therapy / praise</a:t>
            </a:r>
          </a:p>
          <a:p>
            <a:r>
              <a:rPr lang="en-US" dirty="0"/>
              <a:t>Group 2: criticism for every imperfection</a:t>
            </a:r>
          </a:p>
          <a:p>
            <a:r>
              <a:rPr lang="en-US" dirty="0"/>
              <a:t>Children in the second group developed permanent speech issues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91FAA-AFA4-2B4F-84CD-0DC010B0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0811"/>
            <a:ext cx="2846832" cy="365125"/>
          </a:xfrm>
        </p:spPr>
        <p:txBody>
          <a:bodyPr/>
          <a:lstStyle/>
          <a:p>
            <a:fld id="{256CE055-ECFD-9048-9FD8-7E2D8656A4F7}" type="slidenum">
              <a:rPr lang="en-US" smtClean="0"/>
              <a:t>3</a:t>
            </a:fld>
            <a:endParaRPr lang="en-US" dirty="0"/>
          </a:p>
        </p:txBody>
      </p:sp>
      <p:pic>
        <p:nvPicPr>
          <p:cNvPr id="8" name="Picture Placeholder 7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44140F03-59E5-4DEF-B274-22E279C71F5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06" r="20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29829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5815F-D02D-D745-9548-2E4C7EE0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7340601" cy="1325563"/>
          </a:xfrm>
        </p:spPr>
        <p:txBody>
          <a:bodyPr/>
          <a:lstStyle/>
          <a:p>
            <a:r>
              <a:rPr lang="en-US" dirty="0"/>
              <a:t>Tuskegee Syphilis Experiment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AACB2-DC66-1542-BE44-B7C6D7CC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099169" cy="430096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United States Public Health Service and Tuskegee University</a:t>
            </a:r>
            <a:r>
              <a:rPr lang="en-US" i="1" dirty="0">
                <a:solidFill>
                  <a:schemeClr val="tx2"/>
                </a:solidFill>
              </a:rPr>
              <a:t> “Tuskegee Study of Untreated Syphilis in the Negro Male” </a:t>
            </a:r>
            <a:r>
              <a:rPr lang="en-US" dirty="0">
                <a:solidFill>
                  <a:schemeClr val="tx2"/>
                </a:solidFill>
              </a:rPr>
              <a:t>1932-1972</a:t>
            </a:r>
          </a:p>
          <a:p>
            <a:r>
              <a:rPr lang="en-US" dirty="0"/>
              <a:t>Participants: 600 impoverished, African American sharecroppers</a:t>
            </a:r>
          </a:p>
          <a:p>
            <a:pPr lvl="1"/>
            <a:r>
              <a:rPr lang="en-US" dirty="0"/>
              <a:t>399 with syphilis, 201 without (control group)</a:t>
            </a:r>
          </a:p>
          <a:p>
            <a:r>
              <a:rPr lang="en-US" dirty="0"/>
              <a:t>Not told they had syphilis</a:t>
            </a:r>
          </a:p>
          <a:p>
            <a:r>
              <a:rPr lang="en-US" dirty="0"/>
              <a:t>Not treated with penicillin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91FAA-AFA4-2B4F-84CD-0DC010B0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0811"/>
            <a:ext cx="2846832" cy="365125"/>
          </a:xfrm>
        </p:spPr>
        <p:txBody>
          <a:bodyPr/>
          <a:lstStyle/>
          <a:p>
            <a:fld id="{256CE055-ECFD-9048-9FD8-7E2D8656A4F7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Placeholder 8" descr="Text, letter&#10;&#10;Description automatically generated">
            <a:extLst>
              <a:ext uri="{FF2B5EF4-FFF2-40B4-BE49-F238E27FC236}">
                <a16:creationId xmlns:a16="http://schemas.microsoft.com/office/drawing/2014/main" id="{EBC3A98F-09C8-45E4-9FD3-1EA76A42DB4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36262" t="18549" r="9274"/>
          <a:stretch/>
        </p:blipFill>
        <p:spPr>
          <a:xfrm>
            <a:off x="8278189" y="0"/>
            <a:ext cx="3917123" cy="5987503"/>
          </a:xfrm>
        </p:spPr>
      </p:pic>
    </p:spTree>
    <p:extLst>
      <p:ext uri="{BB962C8B-B14F-4D97-AF65-F5344CB8AC3E}">
        <p14:creationId xmlns:p14="http://schemas.microsoft.com/office/powerpoint/2010/main" val="222278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5815F-D02D-D745-9548-2E4C7EE0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7439991" cy="1325563"/>
          </a:xfrm>
        </p:spPr>
        <p:txBody>
          <a:bodyPr>
            <a:normAutofit/>
          </a:bodyPr>
          <a:lstStyle/>
          <a:p>
            <a:r>
              <a:rPr lang="en-US" dirty="0"/>
              <a:t>Emotional Contagion Study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AACB2-DC66-1542-BE44-B7C6D7CC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099169" cy="43009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Adam D. I. Kramer, Jamie E. Guillory, and Jeffrey T. Hancock. Experimental evidence of massive-scale emotional contagion through social networks. PNAS 111(24):8788-8790, June 17, 2014</a:t>
            </a:r>
          </a:p>
          <a:p>
            <a:r>
              <a:rPr lang="en-US" dirty="0"/>
              <a:t>A friend expressing emotion can impact the emotion of someone else</a:t>
            </a:r>
          </a:p>
          <a:p>
            <a:r>
              <a:rPr lang="en-US" dirty="0"/>
              <a:t>Participants: 689,003 Facebook users</a:t>
            </a:r>
          </a:p>
          <a:p>
            <a:pPr lvl="1"/>
            <a:r>
              <a:rPr lang="en-US" dirty="0"/>
              <a:t>Varied emotional expressions in News Feed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91FAA-AFA4-2B4F-84CD-0DC010B0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0811"/>
            <a:ext cx="2846832" cy="365125"/>
          </a:xfrm>
        </p:spPr>
        <p:txBody>
          <a:bodyPr/>
          <a:lstStyle/>
          <a:p>
            <a:fld id="{256CE055-ECFD-9048-9FD8-7E2D8656A4F7}" type="slidenum">
              <a:rPr lang="en-US" smtClean="0"/>
              <a:t>5</a:t>
            </a:fld>
            <a:endParaRPr lang="en-US" dirty="0"/>
          </a:p>
        </p:txBody>
      </p:sp>
      <p:pic>
        <p:nvPicPr>
          <p:cNvPr id="8" name="Picture Placeholder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B698BCA-76D9-423A-814E-64372581C44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970" r="39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1179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Subjects</a:t>
            </a:r>
          </a:p>
        </p:txBody>
      </p:sp>
    </p:spTree>
    <p:extLst>
      <p:ext uri="{BB962C8B-B14F-4D97-AF65-F5344CB8AC3E}">
        <p14:creationId xmlns:p14="http://schemas.microsoft.com/office/powerpoint/2010/main" val="3265391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5815F-D02D-D745-9548-2E4C7EE0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7439991" cy="1325563"/>
          </a:xfrm>
        </p:spPr>
        <p:txBody>
          <a:bodyPr>
            <a:normAutofit/>
          </a:bodyPr>
          <a:lstStyle/>
          <a:p>
            <a:r>
              <a:rPr lang="en-US" dirty="0"/>
              <a:t>Protection of Human Subjects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AACB2-DC66-1542-BE44-B7C6D7CC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099169" cy="4300962"/>
          </a:xfrm>
        </p:spPr>
        <p:txBody>
          <a:bodyPr>
            <a:normAutofit/>
          </a:bodyPr>
          <a:lstStyle/>
          <a:p>
            <a:r>
              <a:rPr lang="en-US" dirty="0"/>
              <a:t>Belmont Report (1978)</a:t>
            </a:r>
          </a:p>
          <a:p>
            <a:pPr lvl="1"/>
            <a:r>
              <a:rPr lang="en-US" dirty="0"/>
              <a:t>Respect for persons (informed consent)</a:t>
            </a:r>
          </a:p>
          <a:p>
            <a:pPr lvl="1"/>
            <a:r>
              <a:rPr lang="en-US" dirty="0"/>
              <a:t>Beneficence (maximize benefits vs. risks)</a:t>
            </a:r>
          </a:p>
          <a:p>
            <a:pPr lvl="1"/>
            <a:r>
              <a:rPr lang="en-US" dirty="0"/>
              <a:t>Justice (do not exploit / fair distribution)</a:t>
            </a:r>
          </a:p>
          <a:p>
            <a:r>
              <a:rPr lang="en-US" dirty="0"/>
              <a:t>Menlo Report (2012)</a:t>
            </a:r>
          </a:p>
          <a:p>
            <a:pPr lvl="1"/>
            <a:r>
              <a:rPr lang="en-US" dirty="0"/>
              <a:t>Respect for the law / public interest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91FAA-AFA4-2B4F-84CD-0DC010B0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0811"/>
            <a:ext cx="2846832" cy="365125"/>
          </a:xfrm>
        </p:spPr>
        <p:txBody>
          <a:bodyPr/>
          <a:lstStyle/>
          <a:p>
            <a:fld id="{256CE055-ECFD-9048-9FD8-7E2D8656A4F7}" type="slidenum">
              <a:rPr lang="en-US" smtClean="0"/>
              <a:t>7</a:t>
            </a:fld>
            <a:endParaRPr lang="en-US" dirty="0"/>
          </a:p>
        </p:txBody>
      </p:sp>
      <p:pic>
        <p:nvPicPr>
          <p:cNvPr id="9" name="Picture Placeholder 8" descr="Diagram&#10;&#10;Description automatically generated">
            <a:extLst>
              <a:ext uri="{FF2B5EF4-FFF2-40B4-BE49-F238E27FC236}">
                <a16:creationId xmlns:a16="http://schemas.microsoft.com/office/drawing/2014/main" id="{6422DFDB-ED76-4375-B472-EB780437AC6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040" r="80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51364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Business Applications</a:t>
            </a:r>
          </a:p>
        </p:txBody>
      </p:sp>
    </p:spTree>
    <p:extLst>
      <p:ext uri="{BB962C8B-B14F-4D97-AF65-F5344CB8AC3E}">
        <p14:creationId xmlns:p14="http://schemas.microsoft.com/office/powerpoint/2010/main" val="4153006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Human-Subject Data for Cybersecurity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 you need this data for your model?</a:t>
            </a:r>
          </a:p>
          <a:p>
            <a:pPr lvl="1"/>
            <a:r>
              <a:rPr lang="en-US" dirty="0"/>
              <a:t>How much do you actually need?</a:t>
            </a:r>
          </a:p>
          <a:p>
            <a:r>
              <a:rPr lang="en-US" dirty="0"/>
              <a:t>Do the data subjects know you are collecting this data?</a:t>
            </a:r>
          </a:p>
          <a:p>
            <a:pPr lvl="1"/>
            <a:r>
              <a:rPr lang="en-US" dirty="0"/>
              <a:t>Have they given meaningful, informed consent?</a:t>
            </a:r>
          </a:p>
          <a:p>
            <a:r>
              <a:rPr lang="en-US" dirty="0"/>
              <a:t>How, if at all, will the data subjects benefit? Society?</a:t>
            </a:r>
          </a:p>
          <a:p>
            <a:r>
              <a:rPr lang="en-US" dirty="0"/>
              <a:t>What risks will the data subjects face from data collection or from the testing of your model?</a:t>
            </a:r>
          </a:p>
          <a:p>
            <a:r>
              <a:rPr lang="en-US" dirty="0"/>
              <a:t>Could a less invasive method provide equal insight?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484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2226</TotalTime>
  <Words>317</Words>
  <Application>Microsoft Office PowerPoint</Application>
  <PresentationFormat>Widescreen</PresentationFormat>
  <Paragraphs>46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Adobe Garamond Pro</vt:lpstr>
      <vt:lpstr>Office Theme</vt:lpstr>
      <vt:lpstr>2_Office Theme</vt:lpstr>
      <vt:lpstr>1_Office Theme</vt:lpstr>
      <vt:lpstr>PowerPoint Presentation</vt:lpstr>
      <vt:lpstr>FAMOUS FAILURES</vt:lpstr>
      <vt:lpstr>The Monster Study</vt:lpstr>
      <vt:lpstr>Tuskegee Syphilis Experiment</vt:lpstr>
      <vt:lpstr>Emotional Contagion Study</vt:lpstr>
      <vt:lpstr>Human Subjects</vt:lpstr>
      <vt:lpstr>Protection of Human Subjects</vt:lpstr>
      <vt:lpstr>Business Applications</vt:lpstr>
      <vt:lpstr>Human-Subject Data for Cybersecurity ML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Kolber</dc:creator>
  <cp:lastModifiedBy>Blase Ur</cp:lastModifiedBy>
  <cp:revision>107</cp:revision>
  <cp:lastPrinted>2019-10-22T16:35:22Z</cp:lastPrinted>
  <dcterms:created xsi:type="dcterms:W3CDTF">2019-10-07T15:32:39Z</dcterms:created>
  <dcterms:modified xsi:type="dcterms:W3CDTF">2020-11-30T15:36:27Z</dcterms:modified>
</cp:coreProperties>
</file>